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3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0E8A-BEE9-4283-A8E0-7589995FFF6D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415D-A1FC-4F7C-A31C-B521BDC90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0E8A-BEE9-4283-A8E0-7589995FFF6D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415D-A1FC-4F7C-A31C-B521BDC90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0E8A-BEE9-4283-A8E0-7589995FFF6D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415D-A1FC-4F7C-A31C-B521BDC90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0E8A-BEE9-4283-A8E0-7589995FFF6D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415D-A1FC-4F7C-A31C-B521BDC90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0E8A-BEE9-4283-A8E0-7589995FFF6D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415D-A1FC-4F7C-A31C-B521BDC90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0E8A-BEE9-4283-A8E0-7589995FFF6D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415D-A1FC-4F7C-A31C-B521BDC90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0E8A-BEE9-4283-A8E0-7589995FFF6D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415D-A1FC-4F7C-A31C-B521BDC90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0E8A-BEE9-4283-A8E0-7589995FFF6D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415D-A1FC-4F7C-A31C-B521BDC90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0E8A-BEE9-4283-A8E0-7589995FFF6D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415D-A1FC-4F7C-A31C-B521BDC90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0E8A-BEE9-4283-A8E0-7589995FFF6D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415D-A1FC-4F7C-A31C-B521BDC90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0E8A-BEE9-4283-A8E0-7589995FFF6D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415D-A1FC-4F7C-A31C-B521BDC90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80E8A-BEE9-4283-A8E0-7589995FFF6D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A415D-A1FC-4F7C-A31C-B521BDC90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95400" y="152400"/>
            <a:ext cx="5486400" cy="1785104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Scenario A – “SAME SKU” </a:t>
            </a:r>
            <a:r>
              <a:rPr lang="en-US" sz="2400" b="1" u="sng" dirty="0" err="1" smtClean="0"/>
              <a:t>config</a:t>
            </a:r>
            <a:endParaRPr lang="en-US" sz="2400" b="1" u="sng" dirty="0" smtClean="0"/>
          </a:p>
          <a:p>
            <a:pPr algn="ctr"/>
            <a:endParaRPr lang="en-US" sz="1400" b="1" u="sng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SSCC18 bar code label will be </a:t>
            </a:r>
            <a:r>
              <a:rPr lang="en-US" i="1" u="sng" dirty="0" smtClean="0"/>
              <a:t>at the pallet level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 bottom 1/3 of pallet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2 labels – applied on adjacent sides of the pallet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Applied OVER any wrap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52600" y="2133600"/>
            <a:ext cx="4267200" cy="434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191000" y="5181600"/>
            <a:ext cx="1676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057400" y="2362200"/>
            <a:ext cx="1676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057400" y="3505200"/>
            <a:ext cx="1676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057400" y="5181600"/>
            <a:ext cx="1676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114800" y="3505200"/>
            <a:ext cx="1676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114800" y="2362200"/>
            <a:ext cx="1676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648200" y="4572000"/>
            <a:ext cx="10668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648200" y="44958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SSCC18 –</a:t>
            </a:r>
          </a:p>
          <a:p>
            <a:r>
              <a:rPr lang="en-US" sz="1400" b="1" dirty="0" smtClean="0"/>
              <a:t>bar code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438400" y="5334000"/>
            <a:ext cx="990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SKU 1 – lot BBB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362200" y="3733800"/>
            <a:ext cx="990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SKU 1- lot BBB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495800" y="5334000"/>
            <a:ext cx="990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SKU 1- lot CCC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343400" y="2590800"/>
            <a:ext cx="990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SKU 1- lot BBB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286000" y="2590800"/>
            <a:ext cx="990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SKU 1- lot BBB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419600" y="3733800"/>
            <a:ext cx="990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SKU 1 – lot CCC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5715000" y="4114800"/>
            <a:ext cx="990600" cy="5334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705600" y="3886200"/>
            <a:ext cx="1447800" cy="9541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Applied </a:t>
            </a:r>
            <a:r>
              <a:rPr lang="en-US" sz="1400" b="1" dirty="0" smtClean="0"/>
              <a:t>OVER </a:t>
            </a:r>
          </a:p>
          <a:p>
            <a:r>
              <a:rPr lang="en-US" sz="1400" dirty="0" smtClean="0"/>
              <a:t>any wrap - on 2 adjacent sides </a:t>
            </a:r>
          </a:p>
          <a:p>
            <a:r>
              <a:rPr lang="en-US" sz="1400" dirty="0" smtClean="0"/>
              <a:t>of pallet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71600" y="152400"/>
            <a:ext cx="5257800" cy="1785104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Scenario B – “MIXED SKU" </a:t>
            </a:r>
            <a:r>
              <a:rPr lang="en-US" sz="2400" b="1" u="sng" dirty="0" err="1" smtClean="0"/>
              <a:t>config</a:t>
            </a:r>
            <a:endParaRPr lang="en-US" sz="2400" b="1" u="sng" dirty="0" smtClean="0"/>
          </a:p>
          <a:p>
            <a:pPr algn="ctr"/>
            <a:endParaRPr lang="en-US" sz="1400" b="1" u="sng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SSCC18 bar code label applied to </a:t>
            </a:r>
            <a:r>
              <a:rPr lang="en-US" i="1" u="sng" dirty="0" smtClean="0"/>
              <a:t>at the pallet level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 bottom 1/3 of pallet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2 labels – adjacent sides of pallet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Applied over any wrap</a:t>
            </a:r>
          </a:p>
        </p:txBody>
      </p:sp>
      <p:sp>
        <p:nvSpPr>
          <p:cNvPr id="7" name="Rectangle 6"/>
          <p:cNvSpPr/>
          <p:nvPr/>
        </p:nvSpPr>
        <p:spPr>
          <a:xfrm>
            <a:off x="1752600" y="2133600"/>
            <a:ext cx="4267200" cy="434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38600" y="5105400"/>
            <a:ext cx="1676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81200" y="2286000"/>
            <a:ext cx="1676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981200" y="37338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81200" y="5105400"/>
            <a:ext cx="1676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038600" y="3733800"/>
            <a:ext cx="1676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038600" y="2286000"/>
            <a:ext cx="1676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286000" y="5486400"/>
            <a:ext cx="990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SKU 1 – lot BBB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362200" y="3810000"/>
            <a:ext cx="990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SKU 2</a:t>
            </a:r>
          </a:p>
          <a:p>
            <a:r>
              <a:rPr lang="en-US" dirty="0" smtClean="0"/>
              <a:t>Lot FF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343400" y="5410200"/>
            <a:ext cx="9144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SKU 1- lot CCC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495800" y="2514600"/>
            <a:ext cx="8382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SKU 5</a:t>
            </a:r>
          </a:p>
          <a:p>
            <a:r>
              <a:rPr lang="en-US" dirty="0" smtClean="0"/>
              <a:t>Lot EE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362200" y="2514600"/>
            <a:ext cx="990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SKU 4</a:t>
            </a:r>
          </a:p>
          <a:p>
            <a:r>
              <a:rPr lang="en-US" dirty="0" smtClean="0"/>
              <a:t>Lot DD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419600" y="3810000"/>
            <a:ext cx="990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SKU 3</a:t>
            </a:r>
          </a:p>
          <a:p>
            <a:r>
              <a:rPr lang="en-US" dirty="0" smtClean="0"/>
              <a:t>Lot GG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572000" y="4495800"/>
            <a:ext cx="914400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SSCC18 –bar code </a:t>
            </a:r>
            <a:endParaRPr lang="en-US" sz="1400" b="1" dirty="0"/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5715000" y="5715000"/>
            <a:ext cx="7620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5715000" y="2743200"/>
            <a:ext cx="1066800" cy="533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781800" y="2438400"/>
            <a:ext cx="1600200" cy="80021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Mixed SKU’s</a:t>
            </a:r>
          </a:p>
          <a:p>
            <a:r>
              <a:rPr lang="en-US" sz="1400" dirty="0" smtClean="0"/>
              <a:t>(GMI breaks apart by SKU and stores)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6477000" y="5334000"/>
            <a:ext cx="2514600" cy="1015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Same SKU–different lots</a:t>
            </a:r>
          </a:p>
          <a:p>
            <a:r>
              <a:rPr lang="en-US" sz="1400" dirty="0" smtClean="0"/>
              <a:t>(GMI lot code rules apply – may break apart by lot code before storing)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6705600" y="3886200"/>
            <a:ext cx="137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Applied </a:t>
            </a:r>
            <a:r>
              <a:rPr lang="en-US" sz="1400" b="1" dirty="0" smtClean="0"/>
              <a:t>OVER </a:t>
            </a:r>
          </a:p>
          <a:p>
            <a:r>
              <a:rPr lang="en-US" sz="1400" dirty="0" smtClean="0"/>
              <a:t>any wrap - on 2 adjacent sides </a:t>
            </a:r>
          </a:p>
          <a:p>
            <a:r>
              <a:rPr lang="en-US" sz="1400" dirty="0" smtClean="0"/>
              <a:t>of pallet</a:t>
            </a:r>
            <a:endParaRPr lang="en-US" sz="1400" dirty="0"/>
          </a:p>
        </p:txBody>
      </p:sp>
      <p:sp>
        <p:nvSpPr>
          <p:cNvPr id="43" name="Rectangle 42"/>
          <p:cNvSpPr/>
          <p:nvPr/>
        </p:nvSpPr>
        <p:spPr>
          <a:xfrm>
            <a:off x="6705600" y="3886200"/>
            <a:ext cx="1295400" cy="914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5715000" y="2743200"/>
            <a:ext cx="1066800" cy="10476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3" idx="1"/>
            <a:endCxn id="39" idx="3"/>
          </p:cNvCxnSpPr>
          <p:nvPr/>
        </p:nvCxnSpPr>
        <p:spPr>
          <a:xfrm flipH="1">
            <a:off x="5486400" y="4343400"/>
            <a:ext cx="1219200" cy="41401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GMIDescription xmlns="3b9bc0a0-1acf-4c2a-89f5-ec4d09b31bb6" xsi:nil="true"/>
    <vtiIsPermanent xmlns="292dac35-b19c-4d51-8a0c-c6bd02310c0b" xsi:nil="true"/>
    <_x0032_007GMISPDocID xmlns="df6c1e93-44bb-4dd1-8d53-5b73c21faa1b">9791108</_x0032_007GMISPDocID>
    <_dlc_DocId xmlns="292dac35-b19c-4d51-8a0c-c6bd02310c0b">SPIS-929-3603</_dlc_DocId>
    <_dlc_DocIdUrl xmlns="292dac35-b19c-4d51-8a0c-c6bd02310c0b">
      <Url>http://spis.generalmills.com/is/sc/icwp/Jigsaw/JigInt/_layouts/DocIdRedir.aspx?ID=SPIS-929-3603</Url>
      <Description>SPIS-929-3603</Description>
    </_dlc_DocIdUrl>
    <_dlc_DocIdPersistId xmlns="292dac35-b19c-4d51-8a0c-c6bd02310c0b" xsi:nil="true"/>
    <vtiIsPermanentRecord xmlns="292dac35-b19c-4d51-8a0c-c6bd02310c0b">0</vtiIsPermanentRecord>
    <SPDocId xmlns="292dac35-b19c-4d51-8a0c-c6bd02310c0b">9791108</SPDocId>
    <OPL_x0020_Department xmlns="292dac35-b19c-4d51-8a0c-c6bd02310c0b" xsi:nil="true"/>
    <VaultId xmlns="292dac35-b19c-4d51-8a0c-c6bd02310c0b" xsi:nil="true"/>
    <OPL_x0020_Author xmlns="3b9bc0a0-1acf-4c2a-89f5-ec4d09b31bb6">
      <UserInfo>
        <DisplayName/>
        <AccountId xsi:nil="true"/>
        <AccountType/>
      </UserInfo>
    </OPL_x0020_Author>
    <OPL_x0020_Content_x0020_Owner xmlns="3b9bc0a0-1acf-4c2a-89f5-ec4d09b31bb6">
      <UserInfo>
        <DisplayName/>
        <AccountId xsi:nil="true"/>
        <AccountType/>
      </UserInfo>
    </OPL_x0020_Content_x0020_Owner>
    <OPL_x0020_Division xmlns="3b9bc0a0-1acf-4c2a-89f5-ec4d09b31bb6" xsi:nil="true"/>
    <Last_x0020_Reviewed xmlns="3b9bc0a0-1acf-4c2a-89f5-ec4d09b31bb6" xsi:nil="true"/>
    <Last_x0020_Reviewed_x0020_By xmlns="3b9bc0a0-1acf-4c2a-89f5-ec4d09b31bb6">
      <UserInfo>
        <DisplayName/>
        <AccountId xsi:nil="true"/>
        <AccountType/>
      </UserInfo>
    </Last_x0020_Reviewed_x0020_B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2FBD5ECE45AD49AC99389A00CC028A" ma:contentTypeVersion="19" ma:contentTypeDescription="Create a new document." ma:contentTypeScope="" ma:versionID="aca5fa62148b9a502b5763169d9e0909">
  <xsd:schema xmlns:xsd="http://www.w3.org/2001/XMLSchema" xmlns:xs="http://www.w3.org/2001/XMLSchema" xmlns:p="http://schemas.microsoft.com/office/2006/metadata/properties" xmlns:ns3="3b9bc0a0-1acf-4c2a-89f5-ec4d09b31bb6" xmlns:ns4="292dac35-b19c-4d51-8a0c-c6bd02310c0b" xmlns:ns5="df6c1e93-44bb-4dd1-8d53-5b73c21faa1b" targetNamespace="http://schemas.microsoft.com/office/2006/metadata/properties" ma:root="true" ma:fieldsID="cc2e6dae3c730ce9d351c076bb449af6" ns3:_="" ns4:_="" ns5:_="">
    <xsd:import namespace="3b9bc0a0-1acf-4c2a-89f5-ec4d09b31bb6"/>
    <xsd:import namespace="292dac35-b19c-4d51-8a0c-c6bd02310c0b"/>
    <xsd:import namespace="df6c1e93-44bb-4dd1-8d53-5b73c21faa1b"/>
    <xsd:element name="properties">
      <xsd:complexType>
        <xsd:sequence>
          <xsd:element name="documentManagement">
            <xsd:complexType>
              <xsd:all>
                <xsd:element ref="ns3:GMIDescription" minOccurs="0"/>
                <xsd:element ref="ns4:SPDocId" minOccurs="0"/>
                <xsd:element ref="ns4:VaultId" minOccurs="0"/>
                <xsd:element ref="ns4:vtiIsPermanent" minOccurs="0"/>
                <xsd:element ref="ns4:vtiIsPermanentRecord" minOccurs="0"/>
                <xsd:element ref="ns3:OPL_x0020_Division" minOccurs="0"/>
                <xsd:element ref="ns4:OPL_x0020_Department" minOccurs="0"/>
                <xsd:element ref="ns3:OPL_x0020_Author" minOccurs="0"/>
                <xsd:element ref="ns3:OPL_x0020_Content_x0020_Owner" minOccurs="0"/>
                <xsd:element ref="ns3:Last_x0020_Reviewed" minOccurs="0"/>
                <xsd:element ref="ns3:Last_x0020_Reviewed_x0020_By" minOccurs="0"/>
                <xsd:element ref="ns5:_x0032_007GMISPDocID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9bc0a0-1acf-4c2a-89f5-ec4d09b31bb6" elementFormDefault="qualified">
    <xsd:import namespace="http://schemas.microsoft.com/office/2006/documentManagement/types"/>
    <xsd:import namespace="http://schemas.microsoft.com/office/infopath/2007/PartnerControls"/>
    <xsd:element name="GMIDescription" ma:index="9" nillable="true" ma:displayName="Description" ma:description="The document description" ma:internalName="GMIDescription">
      <xsd:simpleType>
        <xsd:restriction base="dms:Text"/>
      </xsd:simpleType>
    </xsd:element>
    <xsd:element name="OPL_x0020_Division" ma:index="14" nillable="true" ma:displayName="OPL Division" ma:default="Information Systems" ma:internalName="OPL_x0020_Division">
      <xsd:simpleType>
        <xsd:restriction base="dms:Text">
          <xsd:maxLength value="30"/>
        </xsd:restriction>
      </xsd:simpleType>
    </xsd:element>
    <xsd:element name="OPL_x0020_Author" ma:index="16" nillable="true" ma:displayName="OPL Author" ma:list="UserInfo" ma:SharePointGroup="0" ma:internalName="OPL_x0020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L_x0020_Content_x0020_Owner" ma:index="17" nillable="true" ma:displayName="OPL Content Owner" ma:list="UserInfo" ma:SharePointGroup="0" ma:internalName="OPL_x0020_Content_x0020_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ast_x0020_Reviewed" ma:index="19" nillable="true" ma:displayName="Last Reviewed" ma:format="DateOnly" ma:internalName="Last_x0020_Reviewed">
      <xsd:simpleType>
        <xsd:restriction base="dms:DateTime"/>
      </xsd:simpleType>
    </xsd:element>
    <xsd:element name="Last_x0020_Reviewed_x0020_By" ma:index="20" nillable="true" ma:displayName="Last Reviewed By" ma:list="UserInfo" ma:SharePointGroup="0" ma:internalName="Last_x0020_Reviewed_x0020_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2dac35-b19c-4d51-8a0c-c6bd02310c0b" elementFormDefault="qualified">
    <xsd:import namespace="http://schemas.microsoft.com/office/2006/documentManagement/types"/>
    <xsd:import namespace="http://schemas.microsoft.com/office/infopath/2007/PartnerControls"/>
    <xsd:element name="SPDocId" ma:index="10" nillable="true" ma:displayName="SPDocId" ma:decimals="0" ma:description="General Mills unique document ID" ma:hidden="true" ma:internalName="SPDocId" ma:readOnly="true">
      <xsd:simpleType>
        <xsd:restriction base="dms:Text"/>
      </xsd:simpleType>
    </xsd:element>
    <xsd:element name="VaultId" ma:index="11" nillable="true" ma:displayName="VaultId" ma:decimals="0" ma:description="General Mills unique SPDoc document ID of document in the eVault." ma:hidden="true" ma:internalName="VaultId" ma:readOnly="true">
      <xsd:simpleType>
        <xsd:restriction base="dms:Text"/>
      </xsd:simpleType>
    </xsd:element>
    <xsd:element name="vtiIsPermanent" ma:index="12" nillable="true" ma:displayName="vtiIsPermanent" ma:hidden="true" ma:internalName="vtiIsPermanent" ma:readOnly="false">
      <xsd:simpleType>
        <xsd:restriction base="dms:Choice">
          <xsd:enumeration value="0"/>
          <xsd:enumeration value="1"/>
        </xsd:restriction>
      </xsd:simpleType>
    </xsd:element>
    <xsd:element name="vtiIsPermanentRecord" ma:index="13" nillable="true" ma:displayName="vtiIsPermanentRecord" ma:default="0" ma:hidden="true" ma:internalName="vtiIsPermanentRecord" ma:readOnly="true">
      <xsd:simpleType>
        <xsd:restriction base="dms:Choice">
          <xsd:enumeration value="0"/>
          <xsd:enumeration value="1"/>
        </xsd:restriction>
      </xsd:simpleType>
    </xsd:element>
    <xsd:element name="OPL_x0020_Department" ma:index="15" nillable="true" ma:displayName="OPL Department" ma:list="{0b1093a5-a98d-4ee0-975a-347656297b52}" ma:internalName="OPL_x0020_Department" ma:showField="Title" ma:web="3b9bc0a0-1acf-4c2a-89f5-ec4d09b31bb6">
      <xsd:simpleType>
        <xsd:restriction base="dms:Lookup"/>
      </xsd:simpleType>
    </xsd:element>
    <xsd:element name="_dlc_DocId" ma:index="2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4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6c1e93-44bb-4dd1-8d53-5b73c21faa1b" elementFormDefault="qualified">
    <xsd:import namespace="http://schemas.microsoft.com/office/2006/documentManagement/types"/>
    <xsd:import namespace="http://schemas.microsoft.com/office/infopath/2007/PartnerControls"/>
    <xsd:element name="_x0032_007GMISPDocID" ma:index="21" nillable="true" ma:displayName="2007GMISPDocID" ma:default="" ma:description="This is an internal column created for purposes of migration. Please do not modify the values" ma:internalName="_x0032_007GMISPDocID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8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18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168728-3FC5-4623-8FAE-66B8A8C1E7DB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3b9bc0a0-1acf-4c2a-89f5-ec4d09b31bb6"/>
    <ds:schemaRef ds:uri="http://schemas.microsoft.com/office/infopath/2007/PartnerControl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df6c1e93-44bb-4dd1-8d53-5b73c21faa1b"/>
    <ds:schemaRef ds:uri="292dac35-b19c-4d51-8a0c-c6bd02310c0b"/>
  </ds:schemaRefs>
</ds:datastoreItem>
</file>

<file path=customXml/itemProps2.xml><?xml version="1.0" encoding="utf-8"?>
<ds:datastoreItem xmlns:ds="http://schemas.openxmlformats.org/officeDocument/2006/customXml" ds:itemID="{82F2BA61-AA1C-41FB-B4CA-FD70DD073B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BA2E43-F650-4EC7-B376-AE2ECB54FA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9bc0a0-1acf-4c2a-89f5-ec4d09b31bb6"/>
    <ds:schemaRef ds:uri="292dac35-b19c-4d51-8a0c-c6bd02310c0b"/>
    <ds:schemaRef ds:uri="df6c1e93-44bb-4dd1-8d53-5b73c21faa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182</Words>
  <Application>Microsoft Office PowerPoint</Application>
  <PresentationFormat>On-screen Show (4:3)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PowerPoint Presentation</vt:lpstr>
      <vt:lpstr>PowerPoint Presentation</vt:lpstr>
    </vt:vector>
  </TitlesOfParts>
  <Company>General Mills,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Linda Calhoun</dc:creator>
  <cp:keywords/>
  <cp:lastModifiedBy>John W Olson</cp:lastModifiedBy>
  <cp:revision>34</cp:revision>
  <dcterms:created xsi:type="dcterms:W3CDTF">2011-03-14T13:09:18Z</dcterms:created>
  <dcterms:modified xsi:type="dcterms:W3CDTF">2016-04-25T20:18:59Z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0x010100752FBD5ECE45AD49AC99389A00CC028A</vt:lpwstr>
  </property>
  <property fmtid="{D5CDD505-2E9C-101B-9397-08002B2CF9AE}" pid="3" name="RecordType">
    <vt:lpwstr>Reference Record</vt:lpwstr>
  </property>
  <property fmtid="{D5CDD505-2E9C-101B-9397-08002B2CF9AE}" pid="4" name="_dlc_DocIdItemGuid">
    <vt:lpwstr>326eb26a-3383-4dc3-9891-d709f68d5bc7</vt:lpwstr>
  </property>
  <property fmtid="{D5CDD505-2E9C-101B-9397-08002B2CF9AE}" pid="5" name="OPL Division">
    <vt:lpwstr/>
  </property>
  <property fmtid="{D5CDD505-2E9C-101B-9397-08002B2CF9AE}" pid="6" name="xd_ProgID">
    <vt:lpwstr/>
  </property>
  <property fmtid="{D5CDD505-2E9C-101B-9397-08002B2CF9AE}" pid="7" name="VaultId">
    <vt:lpwstr/>
  </property>
  <property fmtid="{D5CDD505-2E9C-101B-9397-08002B2CF9AE}" pid="8" name="TemplateUrl">
    <vt:lpwstr/>
  </property>
  <property fmtid="{D5CDD505-2E9C-101B-9397-08002B2CF9AE}" pid="9" name="Order">
    <vt:r8>360300</vt:r8>
  </property>
</Properties>
</file>